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0BB9-0774-415F-8C34-A38B43E32F95}" type="datetimeFigureOut">
              <a:rPr lang="ar-IQ" smtClean="0"/>
              <a:t>28/09/1440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CFC-928A-4BC6-951D-7A2C2BD9B0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307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0BB9-0774-415F-8C34-A38B43E32F95}" type="datetimeFigureOut">
              <a:rPr lang="ar-IQ" smtClean="0"/>
              <a:t>28/09/1440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CFC-928A-4BC6-951D-7A2C2BD9B0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290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0BB9-0774-415F-8C34-A38B43E32F95}" type="datetimeFigureOut">
              <a:rPr lang="ar-IQ" smtClean="0"/>
              <a:t>28/09/1440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CFC-928A-4BC6-951D-7A2C2BD9B0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171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0BB9-0774-415F-8C34-A38B43E32F95}" type="datetimeFigureOut">
              <a:rPr lang="ar-IQ" smtClean="0"/>
              <a:t>28/09/1440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CFC-928A-4BC6-951D-7A2C2BD9B0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978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0BB9-0774-415F-8C34-A38B43E32F95}" type="datetimeFigureOut">
              <a:rPr lang="ar-IQ" smtClean="0"/>
              <a:t>28/09/1440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CFC-928A-4BC6-951D-7A2C2BD9B0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247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0BB9-0774-415F-8C34-A38B43E32F95}" type="datetimeFigureOut">
              <a:rPr lang="ar-IQ" smtClean="0"/>
              <a:t>28/09/1440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CFC-928A-4BC6-951D-7A2C2BD9B0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937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0BB9-0774-415F-8C34-A38B43E32F95}" type="datetimeFigureOut">
              <a:rPr lang="ar-IQ" smtClean="0"/>
              <a:t>28/09/1440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CFC-928A-4BC6-951D-7A2C2BD9B0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1393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0BB9-0774-415F-8C34-A38B43E32F95}" type="datetimeFigureOut">
              <a:rPr lang="ar-IQ" smtClean="0"/>
              <a:t>28/09/1440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CFC-928A-4BC6-951D-7A2C2BD9B0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576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0BB9-0774-415F-8C34-A38B43E32F95}" type="datetimeFigureOut">
              <a:rPr lang="ar-IQ" smtClean="0"/>
              <a:t>28/09/1440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CFC-928A-4BC6-951D-7A2C2BD9B0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762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0BB9-0774-415F-8C34-A38B43E32F95}" type="datetimeFigureOut">
              <a:rPr lang="ar-IQ" smtClean="0"/>
              <a:t>28/09/1440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CFC-928A-4BC6-951D-7A2C2BD9B0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109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0BB9-0774-415F-8C34-A38B43E32F95}" type="datetimeFigureOut">
              <a:rPr lang="ar-IQ" smtClean="0"/>
              <a:t>28/09/1440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2CFC-928A-4BC6-951D-7A2C2BD9B0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788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C0BB9-0774-415F-8C34-A38B43E32F95}" type="datetimeFigureOut">
              <a:rPr lang="ar-IQ" smtClean="0"/>
              <a:t>28/09/1440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2CFC-928A-4BC6-951D-7A2C2BD9B0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216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7504" y="0"/>
            <a:ext cx="8928992" cy="6741368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68109" y="1052735"/>
            <a:ext cx="8784976" cy="554171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07504" y="1415673"/>
            <a:ext cx="8701565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ar-IQ" sz="2400" dirty="0" smtClean="0">
                <a:cs typeface="+mj-cs"/>
              </a:rPr>
              <a:t>مجموعة من الكائنات الحية بسيطة لا تمتلك جذور وسيقان واوراق حقيقية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ar-IQ" sz="2400" dirty="0" smtClean="0">
                <a:cs typeface="+mj-cs"/>
              </a:rPr>
              <a:t>قادرة على تصنيع غذائها بنفسها بعملية البناء الضوئي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ar-IQ" sz="2400" dirty="0" smtClean="0">
                <a:cs typeface="+mj-cs"/>
              </a:rPr>
              <a:t>تكون وحيدة الخلية او متعددة الخلايا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ar-IQ" sz="2400" dirty="0" smtClean="0">
                <a:cs typeface="+mj-cs"/>
              </a:rPr>
              <a:t>تختلف أحجامها من الدقيقة جدا ( 1 </a:t>
            </a:r>
            <a:r>
              <a:rPr lang="ar-IQ" sz="2400" dirty="0" err="1" smtClean="0">
                <a:cs typeface="+mj-cs"/>
              </a:rPr>
              <a:t>مايكروميتر</a:t>
            </a:r>
            <a:r>
              <a:rPr lang="ar-IQ" sz="2400" dirty="0" smtClean="0">
                <a:cs typeface="+mj-cs"/>
              </a:rPr>
              <a:t>) مثل </a:t>
            </a:r>
            <a:r>
              <a:rPr lang="en-US" sz="2400" i="1" dirty="0" err="1" smtClean="0">
                <a:cs typeface="+mj-cs"/>
              </a:rPr>
              <a:t>Chroococcus</a:t>
            </a:r>
            <a:r>
              <a:rPr lang="ar-IQ" sz="2400" dirty="0" smtClean="0">
                <a:cs typeface="+mj-cs"/>
              </a:rPr>
              <a:t>الى الكبيرة جدا (200 م) مثل </a:t>
            </a:r>
            <a:r>
              <a:rPr lang="en-US" sz="2400" i="1" dirty="0" err="1" smtClean="0">
                <a:cs typeface="+mj-cs"/>
              </a:rPr>
              <a:t>Macrocystis</a:t>
            </a:r>
            <a:r>
              <a:rPr lang="en-US" sz="2400" i="1" dirty="0" smtClean="0">
                <a:cs typeface="+mj-cs"/>
              </a:rPr>
              <a:t> </a:t>
            </a:r>
            <a:r>
              <a:rPr lang="en-US" sz="2400" i="1" dirty="0" err="1" smtClean="0">
                <a:cs typeface="+mj-cs"/>
              </a:rPr>
              <a:t>pyrifira</a:t>
            </a:r>
            <a:endParaRPr lang="en-US" sz="2400" i="1" dirty="0" smtClean="0"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ar-IQ" sz="2400" dirty="0" smtClean="0">
                <a:cs typeface="+mj-cs"/>
              </a:rPr>
              <a:t>تكون بدائية النواة أو حقيقية النواة لذا تقع ضمن مملكتين : الاوليات  </a:t>
            </a:r>
            <a:r>
              <a:rPr lang="en-US" sz="2400" dirty="0" err="1" smtClean="0">
                <a:cs typeface="+mj-cs"/>
              </a:rPr>
              <a:t>Monera</a:t>
            </a:r>
            <a:r>
              <a:rPr lang="en-US" sz="2400" dirty="0" smtClean="0">
                <a:cs typeface="+mj-cs"/>
              </a:rPr>
              <a:t> </a:t>
            </a:r>
            <a:r>
              <a:rPr lang="ar-IQ" sz="2400" dirty="0" smtClean="0">
                <a:cs typeface="+mj-cs"/>
              </a:rPr>
              <a:t> ( قسم  </a:t>
            </a:r>
            <a:r>
              <a:rPr lang="en-US" sz="2400" dirty="0" err="1" smtClean="0">
                <a:cs typeface="+mj-cs"/>
              </a:rPr>
              <a:t>Cyanophyta</a:t>
            </a:r>
            <a:r>
              <a:rPr lang="en-US" sz="2400" dirty="0" smtClean="0">
                <a:cs typeface="+mj-cs"/>
              </a:rPr>
              <a:t> </a:t>
            </a:r>
            <a:r>
              <a:rPr lang="ar-IQ" sz="2400" dirty="0" smtClean="0">
                <a:cs typeface="+mj-cs"/>
              </a:rPr>
              <a:t> و</a:t>
            </a:r>
            <a:r>
              <a:rPr lang="en-US" sz="2400" dirty="0" err="1" smtClean="0">
                <a:cs typeface="+mj-cs"/>
              </a:rPr>
              <a:t>Prochlorophyta</a:t>
            </a:r>
            <a:r>
              <a:rPr lang="en-US" sz="2400" dirty="0" smtClean="0">
                <a:cs typeface="+mj-cs"/>
              </a:rPr>
              <a:t> </a:t>
            </a:r>
            <a:r>
              <a:rPr lang="ar-IQ" sz="2400" dirty="0" smtClean="0">
                <a:cs typeface="+mj-cs"/>
              </a:rPr>
              <a:t> )</a:t>
            </a:r>
            <a:r>
              <a:rPr lang="en-US" sz="2400" dirty="0" smtClean="0">
                <a:cs typeface="+mj-cs"/>
              </a:rPr>
              <a:t>  </a:t>
            </a:r>
            <a:r>
              <a:rPr lang="ar-IQ" sz="2400" dirty="0" smtClean="0">
                <a:cs typeface="+mj-cs"/>
              </a:rPr>
              <a:t> والطليعيات ( </a:t>
            </a:r>
            <a:r>
              <a:rPr lang="en-US" sz="2400" dirty="0" smtClean="0">
                <a:cs typeface="+mj-cs"/>
              </a:rPr>
              <a:t>Protista</a:t>
            </a:r>
            <a:r>
              <a:rPr lang="ar-IQ" sz="2400" dirty="0" smtClean="0">
                <a:cs typeface="+mj-cs"/>
              </a:rPr>
              <a:t>) ( </a:t>
            </a:r>
            <a:r>
              <a:rPr lang="en-US" sz="2400" dirty="0" err="1" smtClean="0">
                <a:cs typeface="+mj-cs"/>
              </a:rPr>
              <a:t>Chlorophyta</a:t>
            </a:r>
            <a:r>
              <a:rPr lang="en-US" sz="2400" dirty="0" smtClean="0">
                <a:cs typeface="+mj-cs"/>
              </a:rPr>
              <a:t> </a:t>
            </a:r>
            <a:r>
              <a:rPr lang="ar-IQ" sz="2400" dirty="0" smtClean="0">
                <a:cs typeface="+mj-cs"/>
              </a:rPr>
              <a:t> و </a:t>
            </a:r>
            <a:r>
              <a:rPr lang="en-US" sz="2400" dirty="0" err="1" smtClean="0">
                <a:cs typeface="+mj-cs"/>
              </a:rPr>
              <a:t>Euglenophyta</a:t>
            </a:r>
            <a:r>
              <a:rPr lang="ar-IQ" sz="2400" dirty="0" smtClean="0">
                <a:cs typeface="+mj-cs"/>
              </a:rPr>
              <a:t> و </a:t>
            </a:r>
            <a:r>
              <a:rPr lang="en-US" sz="2400" dirty="0" smtClean="0">
                <a:cs typeface="+mj-cs"/>
              </a:rPr>
              <a:t> </a:t>
            </a:r>
            <a:r>
              <a:rPr lang="en-US" sz="2400" dirty="0" err="1" smtClean="0">
                <a:cs typeface="+mj-cs"/>
              </a:rPr>
              <a:t>Dinophyta</a:t>
            </a:r>
            <a:r>
              <a:rPr lang="ar-IQ" sz="2400" dirty="0" smtClean="0">
                <a:cs typeface="+mj-cs"/>
              </a:rPr>
              <a:t> و </a:t>
            </a:r>
            <a:r>
              <a:rPr lang="en-US" sz="2400" dirty="0" err="1" smtClean="0">
                <a:cs typeface="+mj-cs"/>
              </a:rPr>
              <a:t>Heterokontophyta</a:t>
            </a:r>
            <a:r>
              <a:rPr lang="ar-IQ" sz="2400" dirty="0" smtClean="0">
                <a:cs typeface="+mj-cs"/>
              </a:rPr>
              <a:t> و </a:t>
            </a:r>
            <a:r>
              <a:rPr lang="en-US" sz="2400" dirty="0" smtClean="0">
                <a:cs typeface="+mj-cs"/>
              </a:rPr>
              <a:t>Rhodophyta</a:t>
            </a:r>
            <a:r>
              <a:rPr lang="ar-IQ" sz="2400" dirty="0" smtClean="0">
                <a:cs typeface="+mj-cs"/>
              </a:rPr>
              <a:t> و </a:t>
            </a:r>
            <a:r>
              <a:rPr lang="en-US" sz="2400" dirty="0" err="1" smtClean="0">
                <a:cs typeface="+mj-cs"/>
              </a:rPr>
              <a:t>Glaucophyta</a:t>
            </a:r>
            <a:r>
              <a:rPr lang="ar-IQ" sz="2400" dirty="0" smtClean="0">
                <a:cs typeface="+mj-cs"/>
              </a:rPr>
              <a:t> و </a:t>
            </a:r>
            <a:r>
              <a:rPr lang="en-US" sz="2400" dirty="0" smtClean="0">
                <a:cs typeface="+mj-cs"/>
              </a:rPr>
              <a:t> (</a:t>
            </a:r>
            <a:r>
              <a:rPr lang="en-US" sz="2400" dirty="0" err="1" smtClean="0">
                <a:cs typeface="+mj-cs"/>
              </a:rPr>
              <a:t>Prymnesiophyta</a:t>
            </a:r>
            <a:endParaRPr lang="ar-IQ" sz="2400" dirty="0" smtClean="0"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ar-IQ" sz="2400" dirty="0" smtClean="0">
                <a:cs typeface="+mj-cs"/>
              </a:rPr>
              <a:t>تختلف في ألوانها التي يمكن أن تعد كوسيلة تصنيفية التي تعود الى الصبغات الأساسية الكلوروفيل (</a:t>
            </a:r>
            <a:r>
              <a:rPr lang="en-US" sz="2400" dirty="0" smtClean="0">
                <a:cs typeface="+mj-cs"/>
              </a:rPr>
              <a:t>a </a:t>
            </a:r>
            <a:r>
              <a:rPr lang="ar-IQ" sz="2400" dirty="0" smtClean="0">
                <a:cs typeface="+mj-cs"/>
              </a:rPr>
              <a:t>و </a:t>
            </a:r>
            <a:r>
              <a:rPr lang="en-US" sz="2400" dirty="0" smtClean="0">
                <a:cs typeface="+mj-cs"/>
              </a:rPr>
              <a:t>b</a:t>
            </a:r>
            <a:r>
              <a:rPr lang="ar-IQ" sz="2400" dirty="0" smtClean="0">
                <a:cs typeface="+mj-cs"/>
              </a:rPr>
              <a:t> و </a:t>
            </a:r>
            <a:r>
              <a:rPr lang="en-US" sz="2400" dirty="0" smtClean="0">
                <a:cs typeface="+mj-cs"/>
              </a:rPr>
              <a:t>c</a:t>
            </a:r>
            <a:r>
              <a:rPr lang="ar-IQ" sz="2400" dirty="0" smtClean="0">
                <a:cs typeface="+mj-cs"/>
              </a:rPr>
              <a:t> و </a:t>
            </a:r>
            <a:r>
              <a:rPr lang="en-US" sz="2400" dirty="0" smtClean="0">
                <a:cs typeface="+mj-cs"/>
              </a:rPr>
              <a:t>d </a:t>
            </a:r>
            <a:r>
              <a:rPr lang="ar-IQ" sz="2400" dirty="0" smtClean="0">
                <a:cs typeface="+mj-cs"/>
              </a:rPr>
              <a:t> و </a:t>
            </a:r>
            <a:r>
              <a:rPr lang="en-US" sz="2400" dirty="0" smtClean="0">
                <a:cs typeface="+mj-cs"/>
              </a:rPr>
              <a:t>e</a:t>
            </a:r>
            <a:r>
              <a:rPr lang="ar-IQ" sz="2400" dirty="0" smtClean="0">
                <a:cs typeface="+mj-cs"/>
              </a:rPr>
              <a:t>) </a:t>
            </a:r>
            <a:r>
              <a:rPr lang="ar-IQ" sz="2400" dirty="0" err="1" smtClean="0">
                <a:cs typeface="+mj-cs"/>
              </a:rPr>
              <a:t>والكاروتينات</a:t>
            </a:r>
            <a:r>
              <a:rPr lang="ar-IQ" sz="2400" dirty="0" smtClean="0">
                <a:cs typeface="+mj-cs"/>
              </a:rPr>
              <a:t> ( </a:t>
            </a:r>
            <a:r>
              <a:rPr lang="el-GR" sz="2400" dirty="0" smtClean="0">
                <a:cs typeface="+mj-cs"/>
              </a:rPr>
              <a:t>α</a:t>
            </a:r>
            <a:r>
              <a:rPr lang="ar-IQ" sz="2400" dirty="0" smtClean="0">
                <a:cs typeface="+mj-cs"/>
              </a:rPr>
              <a:t> و </a:t>
            </a:r>
            <a:r>
              <a:rPr lang="el-GR" sz="2400" dirty="0" smtClean="0">
                <a:cs typeface="+mj-cs"/>
              </a:rPr>
              <a:t>β</a:t>
            </a:r>
            <a:r>
              <a:rPr lang="ar-IQ" sz="2400" dirty="0" smtClean="0">
                <a:cs typeface="+mj-cs"/>
              </a:rPr>
              <a:t> و </a:t>
            </a:r>
            <a:r>
              <a:rPr lang="el-GR" sz="2400" dirty="0" smtClean="0">
                <a:cs typeface="+mj-cs"/>
              </a:rPr>
              <a:t>γ</a:t>
            </a:r>
            <a:r>
              <a:rPr lang="ar-IQ" sz="2400" dirty="0" smtClean="0">
                <a:cs typeface="+mj-cs"/>
              </a:rPr>
              <a:t>) </a:t>
            </a:r>
            <a:r>
              <a:rPr lang="ar-IQ" sz="2400" dirty="0" err="1" smtClean="0">
                <a:cs typeface="+mj-cs"/>
              </a:rPr>
              <a:t>والزانثوفيلات</a:t>
            </a:r>
            <a:r>
              <a:rPr lang="ar-IQ" sz="2400" dirty="0" smtClean="0">
                <a:cs typeface="+mj-cs"/>
              </a:rPr>
              <a:t> ( </a:t>
            </a:r>
            <a:r>
              <a:rPr lang="en-US" sz="2400" dirty="0" err="1" smtClean="0">
                <a:cs typeface="+mj-cs"/>
              </a:rPr>
              <a:t>Anthraxanthin</a:t>
            </a:r>
            <a:r>
              <a:rPr lang="en-US" sz="2400" dirty="0" smtClean="0">
                <a:cs typeface="+mj-cs"/>
              </a:rPr>
              <a:t> </a:t>
            </a:r>
            <a:r>
              <a:rPr lang="ar-IQ" sz="2400" dirty="0" smtClean="0">
                <a:cs typeface="+mj-cs"/>
              </a:rPr>
              <a:t> و </a:t>
            </a:r>
            <a:r>
              <a:rPr lang="en-US" sz="2400" dirty="0" err="1" smtClean="0">
                <a:cs typeface="+mj-cs"/>
              </a:rPr>
              <a:t>Myxoxanthin</a:t>
            </a:r>
            <a:r>
              <a:rPr lang="ar-IQ" sz="2400" dirty="0" smtClean="0">
                <a:cs typeface="+mj-cs"/>
              </a:rPr>
              <a:t>) </a:t>
            </a:r>
            <a:r>
              <a:rPr lang="ar-IQ" sz="2400" dirty="0" err="1" smtClean="0">
                <a:cs typeface="+mj-cs"/>
              </a:rPr>
              <a:t>والبليبروتينات</a:t>
            </a:r>
            <a:r>
              <a:rPr lang="ar-IQ" sz="2400" dirty="0" smtClean="0">
                <a:cs typeface="+mj-cs"/>
              </a:rPr>
              <a:t> ( </a:t>
            </a:r>
            <a:r>
              <a:rPr lang="en-US" sz="2400" dirty="0" err="1" smtClean="0">
                <a:cs typeface="+mj-cs"/>
              </a:rPr>
              <a:t>Phycoerythrin</a:t>
            </a:r>
            <a:r>
              <a:rPr lang="en-US" sz="2400" dirty="0" smtClean="0">
                <a:cs typeface="+mj-cs"/>
              </a:rPr>
              <a:t> </a:t>
            </a:r>
            <a:r>
              <a:rPr lang="ar-IQ" sz="2400" dirty="0" smtClean="0">
                <a:cs typeface="+mj-cs"/>
              </a:rPr>
              <a:t> و </a:t>
            </a:r>
            <a:r>
              <a:rPr lang="en-US" sz="2400" dirty="0" err="1" smtClean="0">
                <a:cs typeface="+mj-cs"/>
              </a:rPr>
              <a:t>Phycocyanin</a:t>
            </a:r>
            <a:r>
              <a:rPr lang="ar-IQ" sz="2400" dirty="0" smtClean="0">
                <a:cs typeface="+mj-cs"/>
              </a:rPr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24" y="44625"/>
            <a:ext cx="5089103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088" y="215677"/>
            <a:ext cx="342582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53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مع سهم إلى الأسفل 3"/>
          <p:cNvSpPr/>
          <p:nvPr/>
        </p:nvSpPr>
        <p:spPr>
          <a:xfrm>
            <a:off x="6732240" y="188640"/>
            <a:ext cx="1944216" cy="90146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مربع نص 4"/>
          <p:cNvSpPr txBox="1"/>
          <p:nvPr/>
        </p:nvSpPr>
        <p:spPr>
          <a:xfrm>
            <a:off x="6876256" y="116632"/>
            <a:ext cx="165618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4400" dirty="0" smtClean="0"/>
              <a:t>أهميتها</a:t>
            </a:r>
            <a:endParaRPr lang="ar-IQ" sz="4400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51520" y="1090103"/>
            <a:ext cx="8640960" cy="52912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مربع نص 7"/>
          <p:cNvSpPr txBox="1"/>
          <p:nvPr/>
        </p:nvSpPr>
        <p:spPr>
          <a:xfrm>
            <a:off x="539552" y="1772816"/>
            <a:ext cx="77048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9" name="مربع نص 8"/>
          <p:cNvSpPr txBox="1"/>
          <p:nvPr/>
        </p:nvSpPr>
        <p:spPr>
          <a:xfrm>
            <a:off x="395536" y="1484784"/>
            <a:ext cx="8280920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ar-IQ" sz="2400" b="1" dirty="0" smtClean="0"/>
              <a:t>الجانب الغذائي : </a:t>
            </a:r>
            <a:r>
              <a:rPr lang="ar-IQ" sz="2400" dirty="0" smtClean="0"/>
              <a:t>غنية بالمواد البروتينية والكربوهيدراتية و والدهنية       </a:t>
            </a:r>
            <a:r>
              <a:rPr lang="en-US" sz="2400" dirty="0" smtClean="0"/>
              <a:t>                                   </a:t>
            </a:r>
            <a:r>
              <a:rPr lang="ar-IQ" sz="2400" dirty="0" smtClean="0"/>
              <a:t>والفيتامينات والاملاح المعدنية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ar-IQ" sz="2400" b="1" dirty="0" smtClean="0"/>
              <a:t>الجانب الصناعي : </a:t>
            </a:r>
            <a:r>
              <a:rPr lang="ar-IQ" sz="2400" dirty="0" smtClean="0"/>
              <a:t>انتاج مادة </a:t>
            </a:r>
            <a:r>
              <a:rPr lang="en-US" sz="2400" dirty="0" smtClean="0"/>
              <a:t>Agar </a:t>
            </a:r>
            <a:r>
              <a:rPr lang="ar-IQ" sz="2400" dirty="0" smtClean="0"/>
              <a:t> ( تصلب الأوساط </a:t>
            </a:r>
            <a:r>
              <a:rPr lang="ar-IQ" sz="2400" dirty="0" err="1" smtClean="0"/>
              <a:t>الزرعية</a:t>
            </a:r>
            <a:r>
              <a:rPr lang="ar-IQ" sz="2400" dirty="0" smtClean="0"/>
              <a:t>) و </a:t>
            </a:r>
            <a:r>
              <a:rPr lang="en-US" sz="2400" dirty="0" smtClean="0"/>
              <a:t>Alginates</a:t>
            </a:r>
            <a:r>
              <a:rPr lang="ar-IQ" sz="2400" dirty="0" smtClean="0"/>
              <a:t>  </a:t>
            </a:r>
            <a:r>
              <a:rPr lang="en-US" sz="2400" dirty="0" smtClean="0"/>
              <a:t>                         </a:t>
            </a:r>
            <a:r>
              <a:rPr lang="ar-IQ" sz="2400" dirty="0" smtClean="0"/>
              <a:t>( </a:t>
            </a:r>
            <a:r>
              <a:rPr lang="ar-IQ" sz="2400" dirty="0"/>
              <a:t>صناعة </a:t>
            </a:r>
            <a:r>
              <a:rPr lang="ar-IQ" sz="2400" dirty="0" smtClean="0"/>
              <a:t>المطاط </a:t>
            </a:r>
            <a:r>
              <a:rPr lang="ar-IQ" sz="2400" dirty="0"/>
              <a:t>والأنسجة </a:t>
            </a:r>
            <a:r>
              <a:rPr lang="ar-IQ" sz="2400" dirty="0" smtClean="0"/>
              <a:t>الصناعية)  و </a:t>
            </a:r>
            <a:r>
              <a:rPr lang="en-US" sz="2400" dirty="0" err="1" smtClean="0"/>
              <a:t>Carrageenans</a:t>
            </a:r>
            <a:r>
              <a:rPr lang="en-US" sz="2400" dirty="0" smtClean="0"/>
              <a:t>  </a:t>
            </a:r>
            <a:r>
              <a:rPr lang="ar-IQ" sz="2400" dirty="0" smtClean="0"/>
              <a:t>     </a:t>
            </a:r>
            <a:r>
              <a:rPr lang="en-US" sz="2400" dirty="0" smtClean="0"/>
              <a:t>                 </a:t>
            </a:r>
            <a:r>
              <a:rPr lang="ar-IQ" sz="2400" dirty="0" smtClean="0"/>
              <a:t>(  معاجين الاسنان وتثخين المثلجات 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ar-IQ" sz="2400" dirty="0" smtClean="0"/>
              <a:t>ا</a:t>
            </a:r>
            <a:r>
              <a:rPr lang="ar-IQ" sz="2400" b="1" dirty="0" smtClean="0"/>
              <a:t>لجانب الطبي : </a:t>
            </a:r>
            <a:r>
              <a:rPr lang="ar-IQ" sz="2400" dirty="0" smtClean="0"/>
              <a:t>انتاج مركبات فعالة ضد البكتريا والفطريات والفيروسات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ar-IQ" sz="2400" b="1" dirty="0" smtClean="0"/>
              <a:t>الجانب البيئي : </a:t>
            </a:r>
            <a:r>
              <a:rPr lang="ar-IQ" sz="2400" dirty="0" smtClean="0"/>
              <a:t>1- تثبيت النتروجين في التربة </a:t>
            </a:r>
          </a:p>
          <a:p>
            <a:r>
              <a:rPr lang="ar-IQ" sz="2400" dirty="0"/>
              <a:t> </a:t>
            </a:r>
            <a:r>
              <a:rPr lang="ar-IQ" sz="2400" dirty="0" smtClean="0"/>
              <a:t>                     2- سماد للترب الزراعية لما تحتويه من عناصر معدنية</a:t>
            </a:r>
          </a:p>
          <a:p>
            <a:r>
              <a:rPr lang="ar-IQ" sz="2400" dirty="0"/>
              <a:t> </a:t>
            </a:r>
            <a:r>
              <a:rPr lang="ar-IQ" sz="2400" dirty="0" smtClean="0"/>
              <a:t>                     3- تماسك دقائق الترب الرملية والمحافظة على رطوبتها</a:t>
            </a:r>
          </a:p>
          <a:p>
            <a:r>
              <a:rPr lang="ar-IQ" sz="2400" dirty="0"/>
              <a:t> </a:t>
            </a:r>
            <a:r>
              <a:rPr lang="ar-IQ" sz="2400" dirty="0" smtClean="0"/>
              <a:t>                     4- المحافظة على التوازن الغازي في البيئة</a:t>
            </a:r>
          </a:p>
          <a:p>
            <a:r>
              <a:rPr lang="ar-IQ" sz="2400" dirty="0"/>
              <a:t> </a:t>
            </a:r>
            <a:r>
              <a:rPr lang="ar-IQ" sz="2400" dirty="0" smtClean="0"/>
              <a:t>                     5- </a:t>
            </a:r>
            <a:r>
              <a:rPr lang="ar-IQ" sz="2400" dirty="0" err="1" smtClean="0"/>
              <a:t>الأزالة</a:t>
            </a:r>
            <a:r>
              <a:rPr lang="ar-IQ" sz="2400" dirty="0" smtClean="0"/>
              <a:t> الحيوية </a:t>
            </a:r>
            <a:r>
              <a:rPr lang="en-US" sz="2400" dirty="0" smtClean="0"/>
              <a:t>Bioremediation</a:t>
            </a:r>
            <a:r>
              <a:rPr lang="ar-IQ" sz="2400" dirty="0" smtClean="0"/>
              <a:t>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6610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خطط انسيابي: مستند 5"/>
          <p:cNvSpPr/>
          <p:nvPr/>
        </p:nvSpPr>
        <p:spPr>
          <a:xfrm>
            <a:off x="251520" y="908720"/>
            <a:ext cx="8640960" cy="5949280"/>
          </a:xfrm>
          <a:prstGeom prst="flowChart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مخطط انسيابي: معالجة معرّفة مسبقاً 7"/>
          <p:cNvSpPr/>
          <p:nvPr/>
        </p:nvSpPr>
        <p:spPr>
          <a:xfrm>
            <a:off x="4716016" y="44624"/>
            <a:ext cx="3960440" cy="792088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مربع نص 8"/>
          <p:cNvSpPr txBox="1"/>
          <p:nvPr/>
        </p:nvSpPr>
        <p:spPr>
          <a:xfrm>
            <a:off x="5292080" y="188640"/>
            <a:ext cx="28083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dirty="0" smtClean="0"/>
              <a:t>التواجد والانتشار</a:t>
            </a:r>
            <a:endParaRPr lang="ar-IQ" sz="36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07504" y="1054477"/>
            <a:ext cx="8784976" cy="54476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dirty="0" smtClean="0"/>
              <a:t>1.  البيئة المائية: وتدعى  </a:t>
            </a:r>
            <a:r>
              <a:rPr lang="en-US" sz="2400" dirty="0" smtClean="0"/>
              <a:t>Aquatic algae </a:t>
            </a:r>
            <a:r>
              <a:rPr lang="ar-IQ" sz="2400" dirty="0" smtClean="0"/>
              <a:t>  : التي اما ان تكون في </a:t>
            </a:r>
          </a:p>
          <a:p>
            <a:r>
              <a:rPr lang="ar-IQ" sz="2400" dirty="0"/>
              <a:t> </a:t>
            </a:r>
            <a:r>
              <a:rPr lang="ar-IQ" sz="2400" dirty="0" smtClean="0"/>
              <a:t>                  * بيئة المياه </a:t>
            </a:r>
            <a:r>
              <a:rPr lang="ar-IQ" sz="2400" dirty="0"/>
              <a:t>العذبة وتدعى  </a:t>
            </a:r>
            <a:r>
              <a:rPr lang="en-US" sz="2400" dirty="0" smtClean="0"/>
              <a:t>fresh water algae</a:t>
            </a:r>
          </a:p>
          <a:p>
            <a:r>
              <a:rPr lang="ar-IQ" sz="2400" dirty="0" smtClean="0"/>
              <a:t>                   * بيئة المياه </a:t>
            </a:r>
            <a:r>
              <a:rPr lang="ar-IQ" sz="2400" dirty="0" err="1" smtClean="0"/>
              <a:t>المويلحة</a:t>
            </a:r>
            <a:r>
              <a:rPr lang="ar-IQ" sz="2400" dirty="0"/>
              <a:t> </a:t>
            </a:r>
            <a:r>
              <a:rPr lang="ar-IQ" sz="2400" dirty="0" smtClean="0"/>
              <a:t>وتدعى </a:t>
            </a:r>
            <a:r>
              <a:rPr lang="en-US" sz="2400" dirty="0" smtClean="0"/>
              <a:t>Brackish water algae</a:t>
            </a:r>
          </a:p>
          <a:p>
            <a:r>
              <a:rPr lang="ar-IQ" sz="2400" dirty="0" smtClean="0"/>
              <a:t>                   * بيئة المياه </a:t>
            </a:r>
            <a:r>
              <a:rPr lang="ar-IQ" sz="2400" dirty="0"/>
              <a:t>المالحة </a:t>
            </a:r>
            <a:r>
              <a:rPr lang="ar-IQ" sz="2400" dirty="0" smtClean="0"/>
              <a:t>وتدعى </a:t>
            </a:r>
            <a:r>
              <a:rPr lang="en-US" sz="2400" dirty="0" smtClean="0"/>
              <a:t>Marine water algae</a:t>
            </a:r>
            <a:endParaRPr lang="ar-IQ" sz="2400" dirty="0" smtClean="0"/>
          </a:p>
          <a:p>
            <a:r>
              <a:rPr lang="ar-IQ" sz="2400" dirty="0"/>
              <a:t> </a:t>
            </a:r>
            <a:r>
              <a:rPr lang="ar-IQ" sz="2400" dirty="0" smtClean="0"/>
              <a:t>  في هذه البيئات تكون اما طافية على سطح الماء وتسمى بالهائمات النباتية </a:t>
            </a:r>
            <a:r>
              <a:rPr lang="en-US" sz="2400" dirty="0" smtClean="0"/>
              <a:t>phytoplankton </a:t>
            </a:r>
            <a:r>
              <a:rPr lang="ar-IQ" sz="2400" dirty="0" smtClean="0"/>
              <a:t> او ملتصقة </a:t>
            </a:r>
            <a:r>
              <a:rPr lang="en-US" sz="2400" dirty="0" smtClean="0"/>
              <a:t>Benthic algae   </a:t>
            </a:r>
            <a:endParaRPr lang="ar-IQ" sz="2400" dirty="0" smtClean="0"/>
          </a:p>
          <a:p>
            <a:endParaRPr lang="ar-IQ" sz="2400" dirty="0"/>
          </a:p>
          <a:p>
            <a:r>
              <a:rPr lang="ar-IQ" sz="2400" dirty="0" smtClean="0"/>
              <a:t>2. </a:t>
            </a:r>
            <a:r>
              <a:rPr lang="ar-IQ" sz="2400" dirty="0"/>
              <a:t>بيئة </a:t>
            </a:r>
            <a:r>
              <a:rPr lang="ar-IQ" sz="2400" dirty="0" smtClean="0"/>
              <a:t>اليابسة: وتدعى </a:t>
            </a:r>
            <a:r>
              <a:rPr lang="en-US" sz="2400" dirty="0" smtClean="0"/>
              <a:t>Terrestrial algae </a:t>
            </a:r>
            <a:r>
              <a:rPr lang="ar-IQ" sz="2400" dirty="0" smtClean="0"/>
              <a:t> وهي تكون نامية على سطح التربة او </a:t>
            </a:r>
            <a:r>
              <a:rPr lang="en-US" sz="2400" dirty="0" smtClean="0"/>
              <a:t>                            </a:t>
            </a:r>
            <a:r>
              <a:rPr lang="ar-IQ" sz="2400" dirty="0" smtClean="0"/>
              <a:t>الصخور الرطبة او في شقوقها او على سطح التربة الجافة اوفي شقوقها أو  </a:t>
            </a:r>
            <a:r>
              <a:rPr lang="en-US" sz="2400" dirty="0" smtClean="0"/>
              <a:t>                     </a:t>
            </a:r>
            <a:r>
              <a:rPr lang="ar-IQ" sz="2400" dirty="0" smtClean="0"/>
              <a:t>نامية على جذوع الاشجار وقلفها او في شقوقها .</a:t>
            </a:r>
          </a:p>
          <a:p>
            <a:endParaRPr lang="ar-IQ" sz="2400" dirty="0"/>
          </a:p>
          <a:p>
            <a:r>
              <a:rPr lang="ar-IQ" sz="2400" dirty="0" smtClean="0"/>
              <a:t>3. البيئة الهوائية: وتدعى </a:t>
            </a:r>
            <a:r>
              <a:rPr lang="en-US" sz="2400" dirty="0" smtClean="0"/>
              <a:t>Arial algae </a:t>
            </a:r>
            <a:r>
              <a:rPr lang="ar-IQ" sz="2400" dirty="0" smtClean="0"/>
              <a:t>التي تتمثل بالوحدات التكاثرية </a:t>
            </a:r>
            <a:r>
              <a:rPr lang="en-US" sz="2400" dirty="0" smtClean="0"/>
              <a:t>Spores</a:t>
            </a:r>
            <a:r>
              <a:rPr lang="ar-IQ" sz="2400" dirty="0" smtClean="0"/>
              <a:t> او </a:t>
            </a:r>
            <a:r>
              <a:rPr lang="en-US" sz="2400" dirty="0" smtClean="0"/>
              <a:t>                                </a:t>
            </a:r>
            <a:r>
              <a:rPr lang="ar-IQ" sz="2400" dirty="0" smtClean="0"/>
              <a:t>الطحالب التي تتواجد على اسطح اوراق النباتات ذات الارتفاعات الشاهقة 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تعدد المستندات 3"/>
          <p:cNvSpPr/>
          <p:nvPr/>
        </p:nvSpPr>
        <p:spPr>
          <a:xfrm>
            <a:off x="395536" y="188640"/>
            <a:ext cx="8352928" cy="6408712"/>
          </a:xfrm>
          <a:prstGeom prst="flowChartMultidocumen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مربع نص 4"/>
          <p:cNvSpPr txBox="1"/>
          <p:nvPr/>
        </p:nvSpPr>
        <p:spPr>
          <a:xfrm>
            <a:off x="395536" y="1412776"/>
            <a:ext cx="7056784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dirty="0" smtClean="0"/>
              <a:t>   توجد بعض الطحالب متعايشة مع بعض الكائنات الحية وتدعى    </a:t>
            </a:r>
            <a:r>
              <a:rPr lang="en-US" sz="2400" dirty="0" smtClean="0"/>
              <a:t>Symbiotic algae </a:t>
            </a:r>
            <a:endParaRPr lang="ar-IQ" sz="2400" dirty="0" smtClean="0"/>
          </a:p>
          <a:p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ar-IQ" sz="2400" dirty="0" smtClean="0"/>
              <a:t>تتواجد داخل اجسام الحيوانات المائية وتدعى </a:t>
            </a:r>
            <a:r>
              <a:rPr lang="en-US" sz="2400" dirty="0" smtClean="0"/>
              <a:t>Endozoic algae </a:t>
            </a:r>
            <a:r>
              <a:rPr lang="ar-IQ" sz="2400" dirty="0" smtClean="0"/>
              <a:t> مثل طحلب </a:t>
            </a:r>
            <a:r>
              <a:rPr lang="en-US" sz="2400" i="1" dirty="0" err="1" smtClean="0"/>
              <a:t>Zoochlorella</a:t>
            </a:r>
            <a:r>
              <a:rPr lang="en-US" sz="2400" dirty="0" smtClean="0"/>
              <a:t> </a:t>
            </a:r>
            <a:r>
              <a:rPr lang="ar-IQ" sz="2400" dirty="0" smtClean="0"/>
              <a:t> الذي يتواجد داخل </a:t>
            </a:r>
            <a:r>
              <a:rPr lang="ar-IQ" sz="2400" dirty="0" err="1" smtClean="0"/>
              <a:t>الهايدرا</a:t>
            </a:r>
            <a:r>
              <a:rPr lang="ar-IQ" sz="2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ar-IQ" sz="2400" dirty="0" smtClean="0"/>
              <a:t>تتواجد داخل الجسم النباتي وتدعى </a:t>
            </a:r>
            <a:r>
              <a:rPr lang="en-US" sz="2400" dirty="0" smtClean="0"/>
              <a:t>Endophytic algae</a:t>
            </a:r>
            <a:r>
              <a:rPr lang="ar-IQ" sz="2400" dirty="0" smtClean="0"/>
              <a:t> مثل طحلب </a:t>
            </a:r>
            <a:r>
              <a:rPr lang="en-US" sz="2400" i="1" dirty="0" err="1" smtClean="0"/>
              <a:t>Nostoc</a:t>
            </a:r>
            <a:r>
              <a:rPr lang="ar-IQ" sz="2400" dirty="0" smtClean="0"/>
              <a:t> داخل النبات الحزازي </a:t>
            </a:r>
            <a:r>
              <a:rPr lang="en-US" sz="2400" i="1" dirty="0" err="1" smtClean="0"/>
              <a:t>Anthoceros</a:t>
            </a:r>
            <a:endParaRPr lang="en-US" sz="2400" i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ar-IQ" sz="2400" dirty="0" smtClean="0"/>
              <a:t>تتعايش بعض الطحالب مع الفطريات وتدعى </a:t>
            </a:r>
            <a:r>
              <a:rPr lang="ar-IQ" sz="2400" dirty="0" err="1" smtClean="0"/>
              <a:t>الأشنات</a:t>
            </a:r>
            <a:endParaRPr lang="ar-IQ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ar-IQ" sz="2400" dirty="0" smtClean="0"/>
              <a:t>تتطفل بعض الطحالب على بعض الحيوانات والنباتات وتدعى </a:t>
            </a:r>
            <a:r>
              <a:rPr lang="en-US" sz="2400" dirty="0" smtClean="0"/>
              <a:t>Parasitic algae </a:t>
            </a:r>
            <a:r>
              <a:rPr lang="ar-IQ" sz="2400" dirty="0" smtClean="0"/>
              <a:t> كما في جنس </a:t>
            </a:r>
            <a:r>
              <a:rPr lang="en-US" sz="2400" i="1" dirty="0" err="1" smtClean="0"/>
              <a:t>Cephalouros</a:t>
            </a:r>
            <a:r>
              <a:rPr lang="ar-IQ" sz="2400" i="1" dirty="0" smtClean="0"/>
              <a:t> </a:t>
            </a:r>
            <a:r>
              <a:rPr lang="ar-IQ" sz="2400" dirty="0" smtClean="0"/>
              <a:t>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275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تمرير عمودي 5"/>
          <p:cNvSpPr/>
          <p:nvPr/>
        </p:nvSpPr>
        <p:spPr>
          <a:xfrm>
            <a:off x="-2524" y="0"/>
            <a:ext cx="9146523" cy="6741367"/>
          </a:xfrm>
          <a:prstGeom prst="verticalScroll">
            <a:avLst>
              <a:gd name="adj" fmla="val 927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مربع نص 6"/>
          <p:cNvSpPr txBox="1"/>
          <p:nvPr/>
        </p:nvSpPr>
        <p:spPr>
          <a:xfrm>
            <a:off x="3347864" y="37346"/>
            <a:ext cx="2736304" cy="646331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ar-IQ" sz="3600" b="1" dirty="0" smtClean="0">
                <a:ln/>
                <a:solidFill>
                  <a:srgbClr val="FF0000"/>
                </a:solidFill>
              </a:rPr>
              <a:t>العوامل البيئية </a:t>
            </a:r>
            <a:endParaRPr lang="ar-IQ" sz="3600" b="1" dirty="0">
              <a:ln/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755576" y="692696"/>
            <a:ext cx="7704856" cy="63094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AutoNum type="arabicPeriod"/>
            </a:pPr>
            <a:r>
              <a:rPr lang="ar-IQ" sz="2400" b="1" dirty="0" smtClean="0">
                <a:solidFill>
                  <a:srgbClr val="FF0000"/>
                </a:solidFill>
              </a:rPr>
              <a:t>درجة الحرارة : </a:t>
            </a:r>
            <a:r>
              <a:rPr lang="ar-IQ" sz="2400" dirty="0" smtClean="0"/>
              <a:t>تعيش في بيئات متباينة في درجات الحرارة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ar-IQ" sz="2400" dirty="0" smtClean="0"/>
              <a:t>طحالب تعيش في البيئات المتجمدة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Caryophilic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algae </a:t>
            </a:r>
            <a:r>
              <a:rPr lang="ar-IQ" sz="24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ar-IQ" sz="2400" dirty="0" smtClean="0"/>
              <a:t>تصل درجة الحرارة الى صفر مئوي كما في طحلب</a:t>
            </a:r>
            <a:r>
              <a:rPr lang="en-US" sz="2400" i="1" dirty="0" err="1" smtClean="0"/>
              <a:t>Chlamydomonas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nivalis</a:t>
            </a:r>
            <a:r>
              <a:rPr lang="en-US" sz="2400" i="1" dirty="0" smtClean="0"/>
              <a:t> </a:t>
            </a:r>
            <a:r>
              <a:rPr lang="ar-IQ" sz="2400" dirty="0" smtClean="0"/>
              <a:t>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ar-IQ" sz="2400" dirty="0" smtClean="0"/>
              <a:t>طحالب تعيش في درجات حرارة مرتفعة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Thermophilic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algae  </a:t>
            </a:r>
            <a:r>
              <a:rPr lang="ar-IQ" sz="2400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ar-IQ" sz="2400" dirty="0" smtClean="0"/>
              <a:t>(35 - 85) م مثل </a:t>
            </a:r>
            <a:r>
              <a:rPr lang="ar-IQ" sz="2400" dirty="0"/>
              <a:t>طحلب </a:t>
            </a:r>
            <a:r>
              <a:rPr lang="ar-IQ" sz="2400" dirty="0" smtClean="0"/>
              <a:t>  </a:t>
            </a:r>
            <a:r>
              <a:rPr lang="en-US" sz="2400" i="1" dirty="0" err="1" smtClean="0"/>
              <a:t>Aphanocapsa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thermalis</a:t>
            </a:r>
            <a:r>
              <a:rPr lang="ar-IQ" sz="2400" i="1" dirty="0" smtClean="0"/>
              <a:t> </a:t>
            </a:r>
            <a:r>
              <a:rPr lang="ar-IQ" sz="2400" dirty="0" smtClean="0"/>
              <a:t>الذي يعيش في الينابيع الحارة.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ar-IQ" sz="2400" dirty="0" smtClean="0"/>
              <a:t>طحالب تعيش في </a:t>
            </a:r>
            <a:r>
              <a:rPr lang="ar-IQ" sz="2400" dirty="0"/>
              <a:t>البيئات المعتدلة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Mesophilic algae </a:t>
            </a:r>
            <a:r>
              <a:rPr lang="ar-IQ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IQ" sz="2400" dirty="0" smtClean="0"/>
              <a:t>( 15 -35 ) م وتمثل أغلب انواع الطحالب .</a:t>
            </a:r>
          </a:p>
          <a:p>
            <a:endParaRPr lang="ar-IQ" sz="2400" dirty="0"/>
          </a:p>
          <a:p>
            <a:pPr marL="457200" indent="-457200">
              <a:buAutoNum type="arabicPeriod" startAt="2"/>
            </a:pPr>
            <a:r>
              <a:rPr lang="en-US" sz="2400" b="1" dirty="0" smtClean="0">
                <a:solidFill>
                  <a:srgbClr val="FF0000"/>
                </a:solidFill>
              </a:rPr>
              <a:t>pH</a:t>
            </a:r>
            <a:r>
              <a:rPr lang="ar-IQ" sz="2400" b="1" dirty="0" smtClean="0">
                <a:solidFill>
                  <a:srgbClr val="FF0000"/>
                </a:solidFill>
              </a:rPr>
              <a:t> : * </a:t>
            </a:r>
            <a:r>
              <a:rPr lang="ar-IQ" sz="2400" dirty="0" smtClean="0"/>
              <a:t>طحالب تعيش في بيئات ذات </a:t>
            </a:r>
            <a:r>
              <a:rPr lang="en-US" sz="2400" dirty="0" smtClean="0"/>
              <a:t>pH</a:t>
            </a:r>
            <a:r>
              <a:rPr lang="ar-IQ" sz="2400" dirty="0" smtClean="0"/>
              <a:t>  عالي  تتراوح بين 8-10      </a:t>
            </a:r>
            <a:r>
              <a:rPr lang="en-US" sz="2400" dirty="0" smtClean="0"/>
              <a:t>           </a:t>
            </a:r>
            <a:r>
              <a:rPr lang="ar-IQ" sz="2400" dirty="0" smtClean="0"/>
              <a:t>وتدعى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Alkophilic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algae </a:t>
            </a:r>
            <a:r>
              <a:rPr lang="ar-IQ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IQ" sz="2400" dirty="0" smtClean="0"/>
              <a:t>مثل طحلب </a:t>
            </a:r>
            <a:r>
              <a:rPr lang="en-US" sz="2400" i="1" dirty="0" smtClean="0"/>
              <a:t>Spirulina</a:t>
            </a:r>
            <a:endParaRPr lang="ar-IQ" sz="2400" i="1" dirty="0" smtClean="0"/>
          </a:p>
          <a:p>
            <a:r>
              <a:rPr lang="ar-IQ" sz="2400" dirty="0" smtClean="0">
                <a:solidFill>
                  <a:srgbClr val="FF0000"/>
                </a:solidFill>
              </a:rPr>
              <a:t>            *</a:t>
            </a:r>
            <a:r>
              <a:rPr lang="ar-IQ" sz="2400" dirty="0" smtClean="0"/>
              <a:t>طحالب </a:t>
            </a:r>
            <a:r>
              <a:rPr lang="ar-IQ" sz="2400" dirty="0"/>
              <a:t>تعيش في بيئات ذات </a:t>
            </a:r>
            <a:r>
              <a:rPr lang="en-US" sz="2400" dirty="0" smtClean="0"/>
              <a:t>pH</a:t>
            </a:r>
            <a:r>
              <a:rPr lang="ar-IQ" sz="2400" dirty="0" smtClean="0"/>
              <a:t> منخفض </a:t>
            </a:r>
            <a:r>
              <a:rPr lang="ar-IQ" sz="2400" dirty="0"/>
              <a:t>تتراوح </a:t>
            </a:r>
            <a:r>
              <a:rPr lang="ar-IQ" sz="2400" dirty="0" smtClean="0"/>
              <a:t>بين 4,6 -6     </a:t>
            </a:r>
            <a:r>
              <a:rPr lang="en-US" sz="2400" dirty="0" smtClean="0"/>
              <a:t>                </a:t>
            </a:r>
            <a:r>
              <a:rPr lang="ar-IQ" sz="2400" dirty="0" smtClean="0"/>
              <a:t> وتدعى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Acidophilic algae   </a:t>
            </a:r>
            <a:r>
              <a:rPr lang="ar-IQ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IQ" sz="2400" dirty="0" smtClean="0"/>
              <a:t>مثل </a:t>
            </a:r>
            <a:r>
              <a:rPr lang="ar-IQ" sz="2400" dirty="0"/>
              <a:t>طحلب </a:t>
            </a:r>
            <a:r>
              <a:rPr lang="en-US" sz="2400" i="1" dirty="0" err="1" smtClean="0"/>
              <a:t>Calothrix</a:t>
            </a:r>
            <a:r>
              <a:rPr lang="en-US" sz="2400" i="1" dirty="0" smtClean="0"/>
              <a:t> </a:t>
            </a:r>
            <a:r>
              <a:rPr lang="ar-IQ" sz="2400" i="1" dirty="0" smtClean="0"/>
              <a:t> .</a:t>
            </a:r>
          </a:p>
          <a:p>
            <a:endParaRPr lang="ar-IQ" sz="2400" i="1" dirty="0" smtClean="0"/>
          </a:p>
          <a:p>
            <a:r>
              <a:rPr lang="ar-IQ" sz="2400" b="1" dirty="0" smtClean="0">
                <a:solidFill>
                  <a:srgbClr val="FF0000"/>
                </a:solidFill>
              </a:rPr>
              <a:t>3. الملوحة : </a:t>
            </a:r>
            <a:r>
              <a:rPr lang="ar-IQ" sz="2400" dirty="0" smtClean="0"/>
              <a:t>تعيش بعض الطحالب في بيئات ذات تراكيز عالية من الملوحة </a:t>
            </a:r>
            <a:r>
              <a:rPr lang="en-US" sz="2400" dirty="0" smtClean="0"/>
              <a:t>                     </a:t>
            </a:r>
            <a:r>
              <a:rPr lang="ar-IQ" sz="2400" dirty="0" smtClean="0"/>
              <a:t>وتدعى 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Halophytic algae</a:t>
            </a:r>
            <a:r>
              <a:rPr lang="ar-IQ" sz="2400" dirty="0" smtClean="0"/>
              <a:t>.</a:t>
            </a:r>
            <a:endParaRPr lang="en-US" sz="2400" dirty="0"/>
          </a:p>
          <a:p>
            <a:endParaRPr lang="ar-IQ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405176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مع سهم إلى الأعلى 3"/>
          <p:cNvSpPr/>
          <p:nvPr/>
        </p:nvSpPr>
        <p:spPr>
          <a:xfrm>
            <a:off x="251520" y="620688"/>
            <a:ext cx="8712968" cy="5976664"/>
          </a:xfrm>
          <a:prstGeom prst="upArrowCallout">
            <a:avLst>
              <a:gd name="adj1" fmla="val 15046"/>
              <a:gd name="adj2" fmla="val 22760"/>
              <a:gd name="adj3" fmla="val 5092"/>
              <a:gd name="adj4" fmla="val 9242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  </a:t>
            </a:r>
            <a:endParaRPr lang="ar-IQ" dirty="0"/>
          </a:p>
        </p:txBody>
      </p:sp>
      <p:sp>
        <p:nvSpPr>
          <p:cNvPr id="6" name="مستطيل 5"/>
          <p:cNvSpPr/>
          <p:nvPr/>
        </p:nvSpPr>
        <p:spPr>
          <a:xfrm>
            <a:off x="3203848" y="116632"/>
            <a:ext cx="2664296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7" name="مربع نص 6"/>
          <p:cNvSpPr txBox="1"/>
          <p:nvPr/>
        </p:nvSpPr>
        <p:spPr>
          <a:xfrm>
            <a:off x="3347864" y="116632"/>
            <a:ext cx="23762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الـتكـــاثــــر</a:t>
            </a:r>
            <a:endParaRPr lang="ar-IQ" sz="2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51520" y="1340768"/>
            <a:ext cx="8424936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AutoNum type="arabicPeriod"/>
            </a:pPr>
            <a:r>
              <a:rPr lang="ar-IQ" sz="2400" dirty="0" smtClean="0">
                <a:cs typeface="+mj-cs"/>
              </a:rPr>
              <a:t>التكاثر الخضري  </a:t>
            </a:r>
            <a:r>
              <a:rPr lang="en-US" sz="2400" dirty="0" smtClean="0">
                <a:cs typeface="+mj-cs"/>
              </a:rPr>
              <a:t>Vegetative reproduction</a:t>
            </a:r>
            <a:r>
              <a:rPr lang="ar-IQ" sz="2400" dirty="0" smtClean="0">
                <a:cs typeface="+mj-cs"/>
              </a:rPr>
              <a:t> :</a:t>
            </a:r>
          </a:p>
          <a:p>
            <a:r>
              <a:rPr lang="ar-IQ" sz="2400" dirty="0">
                <a:cs typeface="+mj-cs"/>
              </a:rPr>
              <a:t> </a:t>
            </a:r>
            <a:r>
              <a:rPr lang="ar-IQ" sz="2400" dirty="0" smtClean="0">
                <a:cs typeface="+mj-cs"/>
              </a:rPr>
              <a:t>                        &amp; الانشطار البسيط  </a:t>
            </a:r>
            <a:r>
              <a:rPr lang="en-US" sz="2800" dirty="0" smtClean="0">
                <a:cs typeface="+mj-cs"/>
              </a:rPr>
              <a:t>B</a:t>
            </a:r>
            <a:r>
              <a:rPr lang="en-US" sz="2400" dirty="0" smtClean="0">
                <a:cs typeface="+mj-cs"/>
              </a:rPr>
              <a:t>inary fission</a:t>
            </a:r>
            <a:r>
              <a:rPr lang="ar-IQ" sz="2400" dirty="0" smtClean="0">
                <a:cs typeface="+mj-cs"/>
              </a:rPr>
              <a:t>  </a:t>
            </a:r>
          </a:p>
          <a:p>
            <a:r>
              <a:rPr lang="ar-IQ" sz="2400" dirty="0">
                <a:cs typeface="+mj-cs"/>
              </a:rPr>
              <a:t>   </a:t>
            </a:r>
            <a:r>
              <a:rPr lang="ar-IQ" sz="2400" dirty="0" smtClean="0">
                <a:cs typeface="+mj-cs"/>
              </a:rPr>
              <a:t>                      &amp; </a:t>
            </a:r>
            <a:r>
              <a:rPr lang="en-US" sz="2400" dirty="0" err="1" smtClean="0">
                <a:cs typeface="+mj-cs"/>
              </a:rPr>
              <a:t>Hormogonial</a:t>
            </a:r>
            <a:r>
              <a:rPr lang="en-US" sz="2400" dirty="0" smtClean="0">
                <a:cs typeface="+mj-cs"/>
              </a:rPr>
              <a:t> formation</a:t>
            </a:r>
            <a:endParaRPr lang="ar-IQ" sz="2400" dirty="0" smtClean="0">
              <a:cs typeface="+mj-cs"/>
            </a:endParaRPr>
          </a:p>
          <a:p>
            <a:r>
              <a:rPr lang="ar-IQ" sz="2400" dirty="0">
                <a:cs typeface="+mj-cs"/>
              </a:rPr>
              <a:t>    </a:t>
            </a:r>
            <a:r>
              <a:rPr lang="ar-IQ" sz="2400" dirty="0" smtClean="0">
                <a:cs typeface="+mj-cs"/>
              </a:rPr>
              <a:t>                     &amp; التجزؤ الخيطي </a:t>
            </a:r>
            <a:r>
              <a:rPr lang="en-US" sz="2400" dirty="0" smtClean="0">
                <a:cs typeface="+mj-cs"/>
              </a:rPr>
              <a:t> Fragmentation</a:t>
            </a:r>
          </a:p>
          <a:p>
            <a:endParaRPr lang="en-US" sz="2400" dirty="0">
              <a:cs typeface="+mj-cs"/>
            </a:endParaRPr>
          </a:p>
          <a:p>
            <a:r>
              <a:rPr lang="ar-IQ" sz="2400" dirty="0">
                <a:cs typeface="+mj-cs"/>
              </a:rPr>
              <a:t> </a:t>
            </a:r>
            <a:r>
              <a:rPr lang="ar-IQ" sz="2400" dirty="0" smtClean="0">
                <a:cs typeface="+mj-cs"/>
              </a:rPr>
              <a:t>2. التكاثر اللاجنسي  </a:t>
            </a:r>
            <a:r>
              <a:rPr lang="en-US" sz="2400" dirty="0" smtClean="0">
                <a:cs typeface="+mj-cs"/>
              </a:rPr>
              <a:t>Asexual reproduction</a:t>
            </a:r>
            <a:endParaRPr lang="ar-IQ" sz="2400" dirty="0" smtClean="0">
              <a:cs typeface="+mj-cs"/>
            </a:endParaRPr>
          </a:p>
          <a:p>
            <a:r>
              <a:rPr lang="ar-IQ" sz="2400" dirty="0">
                <a:cs typeface="+mj-cs"/>
              </a:rPr>
              <a:t>   </a:t>
            </a:r>
            <a:r>
              <a:rPr lang="ar-IQ" sz="2400" dirty="0" smtClean="0">
                <a:cs typeface="+mj-cs"/>
              </a:rPr>
              <a:t>                     &amp; السبورات المتحركة </a:t>
            </a:r>
            <a:r>
              <a:rPr lang="en-US" sz="2400" dirty="0" err="1">
                <a:solidFill>
                  <a:prstClr val="black"/>
                </a:solidFill>
              </a:rPr>
              <a:t>Planospores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ar-IQ" sz="2400" dirty="0" smtClean="0">
                <a:cs typeface="+mj-cs"/>
              </a:rPr>
              <a:t>(</a:t>
            </a:r>
            <a:r>
              <a:rPr lang="en-US" sz="2400" dirty="0">
                <a:solidFill>
                  <a:prstClr val="black"/>
                </a:solidFill>
              </a:rPr>
              <a:t>Zoospores</a:t>
            </a:r>
            <a:r>
              <a:rPr lang="ar-IQ" sz="2400" dirty="0" smtClean="0">
                <a:cs typeface="+mj-cs"/>
              </a:rPr>
              <a:t>) </a:t>
            </a:r>
          </a:p>
          <a:p>
            <a:r>
              <a:rPr lang="ar-IQ" sz="2400" dirty="0">
                <a:cs typeface="+mj-cs"/>
              </a:rPr>
              <a:t> </a:t>
            </a:r>
            <a:r>
              <a:rPr lang="ar-IQ" sz="2400" dirty="0" smtClean="0">
                <a:cs typeface="+mj-cs"/>
              </a:rPr>
              <a:t>                       &amp; السبورات غير المتحركة </a:t>
            </a:r>
            <a:r>
              <a:rPr lang="en-US" sz="2400" dirty="0" err="1" smtClean="0">
                <a:cs typeface="+mj-cs"/>
              </a:rPr>
              <a:t>Aplanospores</a:t>
            </a:r>
            <a:r>
              <a:rPr lang="en-US" sz="2400" dirty="0" smtClean="0">
                <a:cs typeface="+mj-cs"/>
              </a:rPr>
              <a:t> </a:t>
            </a:r>
          </a:p>
          <a:p>
            <a:r>
              <a:rPr lang="en-US" sz="2400" dirty="0">
                <a:cs typeface="+mj-cs"/>
              </a:rPr>
              <a:t> </a:t>
            </a:r>
            <a:r>
              <a:rPr lang="en-US" sz="2400" dirty="0" smtClean="0">
                <a:cs typeface="+mj-cs"/>
              </a:rPr>
              <a:t>&amp;                           </a:t>
            </a:r>
            <a:r>
              <a:rPr lang="ar-IQ" sz="2400" dirty="0" smtClean="0">
                <a:cs typeface="+mj-cs"/>
              </a:rPr>
              <a:t>السبورات الساكنة  </a:t>
            </a:r>
            <a:r>
              <a:rPr lang="en-US" sz="2400" dirty="0" err="1" smtClean="0">
                <a:cs typeface="+mj-cs"/>
              </a:rPr>
              <a:t>Akinetes</a:t>
            </a:r>
            <a:endParaRPr lang="en-US" sz="2400" dirty="0" smtClean="0">
              <a:cs typeface="+mj-cs"/>
            </a:endParaRPr>
          </a:p>
          <a:p>
            <a:r>
              <a:rPr lang="en-US" sz="2400" dirty="0">
                <a:cs typeface="+mj-cs"/>
              </a:rPr>
              <a:t> </a:t>
            </a:r>
            <a:endParaRPr lang="en-US" sz="2400" dirty="0" smtClean="0">
              <a:cs typeface="+mj-cs"/>
            </a:endParaRPr>
          </a:p>
          <a:p>
            <a:r>
              <a:rPr lang="ar-IQ" sz="2400" dirty="0" smtClean="0">
                <a:cs typeface="+mj-cs"/>
              </a:rPr>
              <a:t>3. التكاثر الجنسي  </a:t>
            </a:r>
            <a:r>
              <a:rPr lang="en-US" sz="2400" dirty="0" smtClean="0">
                <a:cs typeface="+mj-cs"/>
              </a:rPr>
              <a:t>Sexual reproduction</a:t>
            </a:r>
          </a:p>
          <a:p>
            <a:r>
              <a:rPr lang="en-US" sz="2400" dirty="0">
                <a:cs typeface="+mj-cs"/>
              </a:rPr>
              <a:t> </a:t>
            </a:r>
            <a:r>
              <a:rPr lang="ar-IQ" sz="2400" dirty="0">
                <a:cs typeface="+mj-cs"/>
              </a:rPr>
              <a:t> </a:t>
            </a:r>
            <a:r>
              <a:rPr lang="ar-IQ" sz="2400" dirty="0" smtClean="0">
                <a:cs typeface="+mj-cs"/>
              </a:rPr>
              <a:t>                     </a:t>
            </a:r>
            <a:r>
              <a:rPr lang="ar-IQ" sz="2400" dirty="0">
                <a:cs typeface="+mj-cs"/>
              </a:rPr>
              <a:t>&amp;  </a:t>
            </a:r>
            <a:r>
              <a:rPr lang="ar-IQ" sz="2400" dirty="0" smtClean="0">
                <a:cs typeface="+mj-cs"/>
              </a:rPr>
              <a:t>أتحاد الأمشاج (</a:t>
            </a:r>
            <a:r>
              <a:rPr lang="ar-IQ" sz="2400" dirty="0" err="1" smtClean="0">
                <a:cs typeface="+mj-cs"/>
              </a:rPr>
              <a:t>الكميتات</a:t>
            </a:r>
            <a:r>
              <a:rPr lang="ar-IQ" sz="2400" dirty="0" smtClean="0">
                <a:cs typeface="+mj-cs"/>
              </a:rPr>
              <a:t>) المتشابهة  </a:t>
            </a:r>
            <a:r>
              <a:rPr lang="en-US" sz="2400" dirty="0" smtClean="0">
                <a:cs typeface="+mj-cs"/>
              </a:rPr>
              <a:t>Isogamy </a:t>
            </a:r>
          </a:p>
          <a:p>
            <a:r>
              <a:rPr lang="ar-IQ" sz="2400" dirty="0">
                <a:cs typeface="+mj-cs"/>
              </a:rPr>
              <a:t>   </a:t>
            </a:r>
            <a:r>
              <a:rPr lang="ar-IQ" sz="2400" dirty="0" smtClean="0">
                <a:cs typeface="+mj-cs"/>
              </a:rPr>
              <a:t>                    &amp; أتحاد الأمشاج (</a:t>
            </a:r>
            <a:r>
              <a:rPr lang="ar-IQ" sz="2400" dirty="0" err="1" smtClean="0">
                <a:cs typeface="+mj-cs"/>
              </a:rPr>
              <a:t>الكميتات</a:t>
            </a:r>
            <a:r>
              <a:rPr lang="ar-IQ" sz="2400" dirty="0" smtClean="0">
                <a:cs typeface="+mj-cs"/>
              </a:rPr>
              <a:t>) </a:t>
            </a:r>
            <a:r>
              <a:rPr lang="ar-IQ" sz="2400" smtClean="0">
                <a:cs typeface="+mj-cs"/>
              </a:rPr>
              <a:t>غيرالمتشابهة</a:t>
            </a:r>
            <a:r>
              <a:rPr lang="ar-IQ" sz="2400" dirty="0" smtClean="0">
                <a:cs typeface="+mj-cs"/>
              </a:rPr>
              <a:t>  </a:t>
            </a:r>
            <a:r>
              <a:rPr lang="en-US" sz="2400" dirty="0" err="1" smtClean="0">
                <a:cs typeface="+mj-cs"/>
              </a:rPr>
              <a:t>Anisogamy</a:t>
            </a:r>
            <a:endParaRPr lang="en-US" sz="2400" dirty="0" smtClean="0">
              <a:cs typeface="+mj-cs"/>
            </a:endParaRPr>
          </a:p>
          <a:p>
            <a:r>
              <a:rPr lang="ar-IQ" sz="2400" dirty="0">
                <a:cs typeface="+mj-cs"/>
              </a:rPr>
              <a:t> </a:t>
            </a:r>
            <a:r>
              <a:rPr lang="ar-IQ" sz="2400" dirty="0" smtClean="0">
                <a:cs typeface="+mj-cs"/>
              </a:rPr>
              <a:t>                      &amp; تكوين البويضات  </a:t>
            </a:r>
            <a:r>
              <a:rPr lang="en-US" sz="2400" dirty="0" err="1" smtClean="0">
                <a:cs typeface="+mj-cs"/>
              </a:rPr>
              <a:t>Oogamy</a:t>
            </a:r>
            <a:endParaRPr lang="ar-IQ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975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وسيلة شرح على شكل سحابة 2"/>
          <p:cNvSpPr/>
          <p:nvPr/>
        </p:nvSpPr>
        <p:spPr>
          <a:xfrm>
            <a:off x="5724128" y="44624"/>
            <a:ext cx="3312368" cy="504056"/>
          </a:xfrm>
          <a:prstGeom prst="cloudCallout">
            <a:avLst>
              <a:gd name="adj1" fmla="val 27804"/>
              <a:gd name="adj2" fmla="val 5530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ربع نص 3"/>
          <p:cNvSpPr txBox="1"/>
          <p:nvPr/>
        </p:nvSpPr>
        <p:spPr>
          <a:xfrm>
            <a:off x="6228184" y="44624"/>
            <a:ext cx="21602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dirty="0" smtClean="0">
                <a:solidFill>
                  <a:schemeClr val="bg1"/>
                </a:solidFill>
              </a:rPr>
              <a:t>أشكال الطحالب</a:t>
            </a:r>
            <a:endParaRPr lang="ar-IQ" sz="2800" dirty="0">
              <a:solidFill>
                <a:schemeClr val="bg1"/>
              </a:solidFill>
            </a:endParaRPr>
          </a:p>
        </p:txBody>
      </p:sp>
      <p:sp>
        <p:nvSpPr>
          <p:cNvPr id="5" name="مستطيل ذو زاويتين مستديرتين في نفس الجانب 4"/>
          <p:cNvSpPr/>
          <p:nvPr/>
        </p:nvSpPr>
        <p:spPr>
          <a:xfrm>
            <a:off x="183163" y="620688"/>
            <a:ext cx="8748000" cy="1620064"/>
          </a:xfrm>
          <a:prstGeom prst="round2Same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مربع نص 5"/>
          <p:cNvSpPr txBox="1"/>
          <p:nvPr/>
        </p:nvSpPr>
        <p:spPr>
          <a:xfrm>
            <a:off x="35496" y="764704"/>
            <a:ext cx="878497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000" dirty="0" smtClean="0"/>
              <a:t>أولاً: طحالب وحيدة الخلية</a:t>
            </a:r>
            <a:r>
              <a:rPr lang="en-US" sz="2000" dirty="0" smtClean="0"/>
              <a:t> </a:t>
            </a:r>
            <a:r>
              <a:rPr lang="ar-IQ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Unicelluler</a:t>
            </a:r>
            <a:r>
              <a:rPr lang="en-US" sz="2000" dirty="0" smtClean="0"/>
              <a:t> form</a:t>
            </a:r>
            <a:r>
              <a:rPr lang="ar-IQ" sz="2000" dirty="0" smtClean="0"/>
              <a:t>(مفردة) تكون متحركة مثل طحلب  </a:t>
            </a:r>
            <a:r>
              <a:rPr lang="en-US" sz="2000" i="1" dirty="0" err="1" smtClean="0"/>
              <a:t>Chlamydomonas</a:t>
            </a:r>
            <a:r>
              <a:rPr lang="ar-IQ" sz="2000" dirty="0" smtClean="0"/>
              <a:t> او غير متحركة مثل طحلب  </a:t>
            </a:r>
            <a:r>
              <a:rPr lang="en-US" sz="2000" i="1" dirty="0" smtClean="0"/>
              <a:t>Chlorella</a:t>
            </a:r>
            <a:r>
              <a:rPr lang="ar-IQ" sz="2400" dirty="0" smtClean="0"/>
              <a:t> </a:t>
            </a:r>
            <a:endParaRPr lang="ar-IQ" sz="2400" dirty="0"/>
          </a:p>
        </p:txBody>
      </p:sp>
      <p:sp>
        <p:nvSpPr>
          <p:cNvPr id="8" name="مستطيل ذو زاويتين مستديرتين في نفس الجانب 7"/>
          <p:cNvSpPr/>
          <p:nvPr/>
        </p:nvSpPr>
        <p:spPr>
          <a:xfrm>
            <a:off x="180496" y="2276872"/>
            <a:ext cx="8856000" cy="4464496"/>
          </a:xfrm>
          <a:prstGeom prst="round2Same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مربع نص 6"/>
          <p:cNvSpPr txBox="1"/>
          <p:nvPr/>
        </p:nvSpPr>
        <p:spPr>
          <a:xfrm>
            <a:off x="35496" y="2492896"/>
            <a:ext cx="8853333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000" dirty="0" smtClean="0"/>
              <a:t>ثانياً: طحالب متعددة الخلايا </a:t>
            </a:r>
            <a:r>
              <a:rPr lang="en-US" sz="2000" dirty="0" smtClean="0"/>
              <a:t>Multicellular form</a:t>
            </a:r>
            <a:r>
              <a:rPr lang="ar-IQ" sz="2000" dirty="0" smtClean="0"/>
              <a:t> وتكون بعد أشكال </a:t>
            </a:r>
          </a:p>
          <a:p>
            <a:pPr marL="342900" indent="-342900">
              <a:buAutoNum type="arabicPeriod"/>
            </a:pPr>
            <a:r>
              <a:rPr lang="ar-IQ" sz="2000" dirty="0" err="1" smtClean="0"/>
              <a:t>السنوبيوم</a:t>
            </a:r>
            <a:r>
              <a:rPr lang="ar-IQ" sz="2000" dirty="0" smtClean="0"/>
              <a:t> </a:t>
            </a:r>
            <a:r>
              <a:rPr lang="en-US" sz="2000" dirty="0" smtClean="0"/>
              <a:t>Coenobium</a:t>
            </a:r>
            <a:r>
              <a:rPr lang="ar-IQ" sz="2000" dirty="0" smtClean="0"/>
              <a:t> تجمعات من الخلايا ذات </a:t>
            </a:r>
            <a:r>
              <a:rPr lang="ar-IQ" sz="2000" smtClean="0"/>
              <a:t>عدد ثابت </a:t>
            </a:r>
            <a:r>
              <a:rPr lang="ar-IQ" sz="2000" dirty="0" smtClean="0"/>
              <a:t>وشكل ثابت وتكون أما متحركة مثل </a:t>
            </a:r>
            <a:r>
              <a:rPr lang="en-US" sz="2000" i="1" dirty="0" err="1" smtClean="0"/>
              <a:t>Volvox</a:t>
            </a:r>
            <a:r>
              <a:rPr lang="en-US" sz="2000" dirty="0" smtClean="0"/>
              <a:t> </a:t>
            </a:r>
            <a:r>
              <a:rPr lang="ar-IQ" sz="2000" dirty="0" smtClean="0"/>
              <a:t> او غير متحركة مثل </a:t>
            </a:r>
            <a:r>
              <a:rPr lang="en-US" sz="2000" i="1" dirty="0" err="1" smtClean="0"/>
              <a:t>Pediasrium</a:t>
            </a:r>
            <a:r>
              <a:rPr lang="ar-IQ" sz="2000" dirty="0" smtClean="0"/>
              <a:t> .</a:t>
            </a:r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 smtClean="0"/>
          </a:p>
          <a:p>
            <a:r>
              <a:rPr lang="ar-IQ" sz="2000" dirty="0" smtClean="0"/>
              <a:t>2. المستعمرات </a:t>
            </a:r>
            <a:r>
              <a:rPr lang="en-US" sz="2000" dirty="0" smtClean="0"/>
              <a:t>Colonies</a:t>
            </a:r>
            <a:r>
              <a:rPr lang="ar-IQ" sz="2000" dirty="0" smtClean="0"/>
              <a:t> تجمعات من الخلايا ذات عدد وشكل غير ثابت وتكون على اشكال :</a:t>
            </a:r>
          </a:p>
          <a:p>
            <a:r>
              <a:rPr lang="ar-IQ" sz="2000" dirty="0" smtClean="0"/>
              <a:t>                * الشكل </a:t>
            </a:r>
            <a:r>
              <a:rPr lang="ar-IQ" sz="2000" dirty="0" err="1" smtClean="0"/>
              <a:t>البالميلي</a:t>
            </a:r>
            <a:r>
              <a:rPr lang="ar-IQ" sz="2000" dirty="0" smtClean="0"/>
              <a:t> </a:t>
            </a:r>
            <a:r>
              <a:rPr lang="en-US" sz="2000" dirty="0" err="1" smtClean="0"/>
              <a:t>Pallmiloid</a:t>
            </a:r>
            <a:r>
              <a:rPr lang="en-US" sz="2000" dirty="0" smtClean="0"/>
              <a:t> form </a:t>
            </a:r>
            <a:r>
              <a:rPr lang="ar-IQ" sz="2000" dirty="0" smtClean="0"/>
              <a:t>  مثل </a:t>
            </a:r>
            <a:r>
              <a:rPr lang="en-US" sz="2000" i="1" dirty="0" err="1" smtClean="0"/>
              <a:t>Microcystis</a:t>
            </a:r>
            <a:endParaRPr lang="en-US" sz="2000" i="1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ar-IQ" sz="2000" dirty="0" smtClean="0"/>
              <a:t>              * الشكل </a:t>
            </a:r>
            <a:r>
              <a:rPr lang="ar-IQ" sz="2000" dirty="0" err="1" smtClean="0"/>
              <a:t>الشجيري</a:t>
            </a:r>
            <a:r>
              <a:rPr lang="ar-IQ" sz="2000" dirty="0" smtClean="0"/>
              <a:t> </a:t>
            </a:r>
            <a:r>
              <a:rPr lang="en-US" sz="2000" dirty="0" smtClean="0"/>
              <a:t>Dendroid form </a:t>
            </a:r>
            <a:r>
              <a:rPr lang="ar-IQ" sz="2000" dirty="0" smtClean="0"/>
              <a:t>  مثل  </a:t>
            </a:r>
            <a:r>
              <a:rPr lang="en-US" sz="2000" i="1" dirty="0" err="1" smtClean="0"/>
              <a:t>Hydrurus</a:t>
            </a:r>
            <a:endParaRPr lang="en-US" sz="2000" i="1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ar-IQ" sz="2000" dirty="0" smtClean="0"/>
              <a:t>             * الشكل الأميبي </a:t>
            </a:r>
            <a:r>
              <a:rPr lang="en-US" sz="2000" dirty="0" err="1" smtClean="0"/>
              <a:t>Amoeboidal</a:t>
            </a:r>
            <a:r>
              <a:rPr lang="en-US" sz="2000" dirty="0" smtClean="0"/>
              <a:t> form </a:t>
            </a:r>
            <a:r>
              <a:rPr lang="ar-IQ" sz="2000" dirty="0" smtClean="0"/>
              <a:t> </a:t>
            </a:r>
            <a:endParaRPr lang="ar-IQ" sz="2000" dirty="0"/>
          </a:p>
        </p:txBody>
      </p:sp>
      <p:pic>
        <p:nvPicPr>
          <p:cNvPr id="5122" name="Picture 2" descr="G:\cyanophyta pic,\1chlorell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23" r="50000"/>
          <a:stretch/>
        </p:blipFill>
        <p:spPr bwMode="auto">
          <a:xfrm>
            <a:off x="1821582" y="1196752"/>
            <a:ext cx="1402862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G:\cyanophyta pic,\chlamydomona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049" y="1196752"/>
            <a:ext cx="1492031" cy="10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G:\cyanophyta pic,\cyanophyta\4Microcystis 4_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662995"/>
            <a:ext cx="1080000" cy="8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G:\cyanophyta pic,\volvox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5" y="3141096"/>
            <a:ext cx="1592296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6" t="4732" r="10130" b="6450"/>
          <a:stretch/>
        </p:blipFill>
        <p:spPr bwMode="auto">
          <a:xfrm>
            <a:off x="683568" y="3141096"/>
            <a:ext cx="1800200" cy="1224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62" b="5747"/>
          <a:stretch/>
        </p:blipFill>
        <p:spPr bwMode="auto">
          <a:xfrm rot="5400000">
            <a:off x="4177963" y="5096075"/>
            <a:ext cx="932089" cy="1840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99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260648"/>
            <a:ext cx="8698805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323528" y="404664"/>
            <a:ext cx="8568952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000" dirty="0" smtClean="0"/>
              <a:t>ثالثاً: الطحالب الخيطية </a:t>
            </a:r>
            <a:r>
              <a:rPr lang="en-US" sz="2000" dirty="0" smtClean="0"/>
              <a:t> </a:t>
            </a:r>
            <a:r>
              <a:rPr lang="ar-IQ" sz="2000" dirty="0" smtClean="0"/>
              <a:t>الشكل </a:t>
            </a:r>
            <a:r>
              <a:rPr lang="en-US" sz="2000" dirty="0" smtClean="0"/>
              <a:t>Filamentous form </a:t>
            </a:r>
            <a:r>
              <a:rPr lang="ar-IQ" sz="2000" dirty="0" smtClean="0"/>
              <a:t> </a:t>
            </a:r>
          </a:p>
          <a:p>
            <a:r>
              <a:rPr lang="ar-IQ" sz="2000" dirty="0" smtClean="0"/>
              <a:t> 1.خيوط بسيطة </a:t>
            </a:r>
            <a:r>
              <a:rPr lang="en-US" sz="2000" dirty="0"/>
              <a:t>Filamentous</a:t>
            </a:r>
            <a:r>
              <a:rPr lang="ar-IQ" sz="2000" dirty="0" smtClean="0"/>
              <a:t> </a:t>
            </a:r>
            <a:r>
              <a:rPr lang="en-US" sz="2000" dirty="0" smtClean="0"/>
              <a:t>Simple</a:t>
            </a:r>
            <a:r>
              <a:rPr lang="ar-IQ" sz="2000" dirty="0" smtClean="0"/>
              <a:t> .غير متفرعة اما مستدقة النهاية مثل </a:t>
            </a:r>
            <a:r>
              <a:rPr lang="en-US" sz="2000" i="1" dirty="0" err="1" smtClean="0"/>
              <a:t>Rivularia</a:t>
            </a:r>
            <a:r>
              <a:rPr lang="en-US" sz="2000" i="1" dirty="0" smtClean="0"/>
              <a:t> </a:t>
            </a:r>
            <a:r>
              <a:rPr lang="ar-IQ" sz="2000" dirty="0" smtClean="0"/>
              <a:t>  او غير مستدقة النهاية مثل </a:t>
            </a:r>
            <a:r>
              <a:rPr lang="en-US" sz="2000" i="1" dirty="0" err="1" smtClean="0"/>
              <a:t>Oscillatoria</a:t>
            </a:r>
            <a:r>
              <a:rPr lang="en-US" sz="2000" i="1" dirty="0" smtClean="0"/>
              <a:t> </a:t>
            </a:r>
            <a:endParaRPr lang="ar-IQ" sz="2000" i="1" dirty="0" smtClean="0"/>
          </a:p>
          <a:p>
            <a:endParaRPr lang="ar-IQ" sz="2000" i="1" dirty="0"/>
          </a:p>
          <a:p>
            <a:endParaRPr lang="ar-IQ" sz="2000" i="1" dirty="0" smtClean="0"/>
          </a:p>
          <a:p>
            <a:endParaRPr lang="en-US" sz="2000" i="1" dirty="0" smtClean="0"/>
          </a:p>
          <a:p>
            <a:endParaRPr lang="ar-IQ" sz="2000" i="1" dirty="0" smtClean="0"/>
          </a:p>
          <a:p>
            <a:r>
              <a:rPr lang="ar-IQ" sz="2000" dirty="0" smtClean="0"/>
              <a:t>2. خيوط متفرعة  </a:t>
            </a:r>
            <a:r>
              <a:rPr lang="en-US" sz="2000" dirty="0" smtClean="0"/>
              <a:t> </a:t>
            </a:r>
            <a:r>
              <a:rPr lang="en-US" sz="2000" dirty="0"/>
              <a:t>Branched </a:t>
            </a:r>
            <a:r>
              <a:rPr lang="en-US" sz="2000" dirty="0" smtClean="0"/>
              <a:t>filamentous </a:t>
            </a:r>
            <a:r>
              <a:rPr lang="ar-IQ" sz="2000" dirty="0" smtClean="0"/>
              <a:t> تقسم الى قسمين </a:t>
            </a:r>
          </a:p>
          <a:p>
            <a:r>
              <a:rPr lang="ar-IQ" sz="2000" dirty="0"/>
              <a:t> </a:t>
            </a:r>
            <a:r>
              <a:rPr lang="ar-IQ" sz="2000" dirty="0" smtClean="0"/>
              <a:t>                 *</a:t>
            </a:r>
            <a:r>
              <a:rPr lang="en-US" sz="2000" dirty="0" smtClean="0"/>
              <a:t>  </a:t>
            </a:r>
            <a:r>
              <a:rPr lang="ar-IQ" sz="2000" dirty="0" smtClean="0"/>
              <a:t>متفرعة تفرعاً حقيقياً </a:t>
            </a:r>
            <a:r>
              <a:rPr lang="en-US" sz="2000" dirty="0" smtClean="0"/>
              <a:t>True branched filamentous    </a:t>
            </a:r>
            <a:r>
              <a:rPr lang="ar-IQ" sz="2000" dirty="0" smtClean="0"/>
              <a:t> مثل   </a:t>
            </a:r>
            <a:r>
              <a:rPr lang="en-US" sz="2000" i="1" dirty="0" err="1" smtClean="0"/>
              <a:t>Cladophora</a:t>
            </a:r>
            <a:endParaRPr lang="ar-IQ" sz="2000" dirty="0"/>
          </a:p>
          <a:p>
            <a:endParaRPr lang="ar-IQ" sz="2000" dirty="0" smtClean="0"/>
          </a:p>
          <a:p>
            <a:r>
              <a:rPr lang="ar-IQ" sz="2000" dirty="0" smtClean="0"/>
              <a:t>                  </a:t>
            </a:r>
            <a:r>
              <a:rPr lang="ar-IQ" sz="2000" dirty="0"/>
              <a:t>* متفرعة تفرعاً </a:t>
            </a:r>
            <a:r>
              <a:rPr lang="ar-IQ" sz="2000" dirty="0" smtClean="0"/>
              <a:t>كاذباً </a:t>
            </a:r>
            <a:r>
              <a:rPr lang="en-US" sz="2000" dirty="0" smtClean="0"/>
              <a:t> False branched </a:t>
            </a:r>
            <a:r>
              <a:rPr lang="en-US" sz="2000" dirty="0"/>
              <a:t>filamentous     </a:t>
            </a:r>
            <a:r>
              <a:rPr lang="ar-IQ" sz="2000" dirty="0" smtClean="0"/>
              <a:t>مثل  </a:t>
            </a:r>
            <a:r>
              <a:rPr lang="en-US" sz="2000" i="1" dirty="0" err="1" smtClean="0"/>
              <a:t>Scytonema</a:t>
            </a:r>
            <a:r>
              <a:rPr lang="ar-IQ" sz="2000" dirty="0" smtClean="0"/>
              <a:t> </a:t>
            </a:r>
          </a:p>
          <a:p>
            <a:r>
              <a:rPr lang="ar-IQ" dirty="0"/>
              <a:t> </a:t>
            </a:r>
            <a:r>
              <a:rPr lang="ar-IQ" dirty="0" smtClean="0"/>
              <a:t>             </a:t>
            </a:r>
            <a:endParaRPr lang="en-US" dirty="0" smtClean="0"/>
          </a:p>
          <a:p>
            <a:r>
              <a:rPr lang="ar-IQ" dirty="0"/>
              <a:t> </a:t>
            </a:r>
            <a:r>
              <a:rPr lang="ar-IQ" dirty="0" smtClean="0"/>
              <a:t>        </a:t>
            </a:r>
            <a:endParaRPr lang="ar-IQ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5445224"/>
            <a:ext cx="869950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323528" y="5673442"/>
            <a:ext cx="856895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000" dirty="0" smtClean="0"/>
              <a:t>رابعاً: الطحالب الأنبوبية (</a:t>
            </a:r>
            <a:r>
              <a:rPr lang="ar-IQ" sz="2000" dirty="0" err="1" smtClean="0"/>
              <a:t>السيفونية</a:t>
            </a:r>
            <a:r>
              <a:rPr lang="ar-IQ" sz="2000" smtClean="0"/>
              <a:t>) الشكل  </a:t>
            </a:r>
            <a:r>
              <a:rPr lang="en-US" sz="2000" dirty="0" err="1" smtClean="0"/>
              <a:t>Siphonous</a:t>
            </a:r>
            <a:r>
              <a:rPr lang="en-US" sz="2000" dirty="0" smtClean="0"/>
              <a:t> form</a:t>
            </a:r>
            <a:endParaRPr lang="ar-IQ" sz="2000" dirty="0" smtClean="0"/>
          </a:p>
          <a:p>
            <a:r>
              <a:rPr lang="ar-IQ" sz="2000" dirty="0"/>
              <a:t> </a:t>
            </a:r>
            <a:r>
              <a:rPr lang="ar-IQ" sz="2000" dirty="0" smtClean="0"/>
              <a:t>                                  مثل طحلب  </a:t>
            </a:r>
            <a:r>
              <a:rPr lang="en-US" sz="2000" i="1" dirty="0" err="1" smtClean="0"/>
              <a:t>Vaucheria</a:t>
            </a:r>
            <a:endParaRPr lang="ar-IQ" sz="2000" i="1" dirty="0"/>
          </a:p>
        </p:txBody>
      </p:sp>
      <p:pic>
        <p:nvPicPr>
          <p:cNvPr id="3" name="Picture 2" descr="G:\chlorophyta\New folder\2Chladophor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933208"/>
            <a:ext cx="2451938" cy="1079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G:\cyanophyta pic,\cyanophyta\scytonema.jpg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77072"/>
            <a:ext cx="1890497" cy="93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cyanophyta pic,\cyanophyta\5osillatoria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8" r="37287" b="7777"/>
          <a:stretch/>
        </p:blipFill>
        <p:spPr bwMode="auto">
          <a:xfrm>
            <a:off x="3483428" y="1039819"/>
            <a:ext cx="1736644" cy="1226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G:\heterokontophyta\0vaucheria sis4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77" t="13727" b="11838"/>
          <a:stretch/>
        </p:blipFill>
        <p:spPr bwMode="auto">
          <a:xfrm>
            <a:off x="755576" y="5584610"/>
            <a:ext cx="1731527" cy="108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9" r="4128" b="12797"/>
          <a:stretch/>
        </p:blipFill>
        <p:spPr bwMode="auto">
          <a:xfrm>
            <a:off x="914400" y="1124744"/>
            <a:ext cx="1866544" cy="1250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62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63200"/>
            <a:ext cx="869950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415978" y="401213"/>
            <a:ext cx="820891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000" dirty="0" smtClean="0"/>
              <a:t>خامساً: الطحالب </a:t>
            </a:r>
            <a:r>
              <a:rPr lang="ar-IQ" sz="2000" dirty="0" err="1" smtClean="0"/>
              <a:t>البرنكيمية</a:t>
            </a:r>
            <a:r>
              <a:rPr lang="ar-IQ" sz="2000" dirty="0" smtClean="0"/>
              <a:t> الشكل</a:t>
            </a:r>
            <a:r>
              <a:rPr lang="en-US" sz="2000" dirty="0" err="1" smtClean="0"/>
              <a:t>Paranchymatous</a:t>
            </a:r>
            <a:r>
              <a:rPr lang="en-US" sz="2000" dirty="0" smtClean="0"/>
              <a:t> form </a:t>
            </a:r>
            <a:r>
              <a:rPr lang="ar-IQ" sz="2000" dirty="0" smtClean="0"/>
              <a:t> ويكون نوعين </a:t>
            </a:r>
          </a:p>
          <a:p>
            <a:pPr marL="342900" indent="-342900">
              <a:buAutoNum type="arabicPeriod"/>
            </a:pPr>
            <a:r>
              <a:rPr lang="ar-IQ" sz="2000" dirty="0" smtClean="0"/>
              <a:t>الشكل </a:t>
            </a:r>
            <a:r>
              <a:rPr lang="ar-IQ" sz="2000" dirty="0" err="1" smtClean="0"/>
              <a:t>البرنكيمي</a:t>
            </a:r>
            <a:r>
              <a:rPr lang="ar-IQ" sz="2000" dirty="0" smtClean="0"/>
              <a:t> الحقيقي  </a:t>
            </a:r>
            <a:r>
              <a:rPr lang="en-US" sz="2000" dirty="0" smtClean="0"/>
              <a:t>True </a:t>
            </a:r>
            <a:r>
              <a:rPr lang="en-US" sz="2400" dirty="0" err="1" smtClean="0"/>
              <a:t>p</a:t>
            </a:r>
            <a:r>
              <a:rPr lang="en-US" sz="2000" dirty="0" err="1" smtClean="0"/>
              <a:t>aranchymatous</a:t>
            </a:r>
            <a:r>
              <a:rPr lang="en-US" sz="2000" dirty="0" smtClean="0"/>
              <a:t> </a:t>
            </a:r>
            <a:r>
              <a:rPr lang="en-US" sz="2000" dirty="0"/>
              <a:t>form </a:t>
            </a:r>
            <a:r>
              <a:rPr lang="ar-IQ" sz="2000" dirty="0" smtClean="0"/>
              <a:t> مثل </a:t>
            </a:r>
            <a:r>
              <a:rPr lang="en-US" sz="2000" i="1" dirty="0" smtClean="0"/>
              <a:t>Ulva </a:t>
            </a:r>
            <a:endParaRPr lang="ar-IQ" sz="2000" i="1" dirty="0" smtClean="0"/>
          </a:p>
          <a:p>
            <a:pPr marL="342900" indent="-342900">
              <a:buAutoNum type="arabicPeriod"/>
            </a:pPr>
            <a:r>
              <a:rPr lang="ar-IQ" sz="2000" dirty="0" smtClean="0"/>
              <a:t>الشكل </a:t>
            </a:r>
            <a:r>
              <a:rPr lang="ar-IQ" sz="2000" dirty="0" err="1" smtClean="0"/>
              <a:t>البرنكيمي</a:t>
            </a:r>
            <a:r>
              <a:rPr lang="ar-IQ" sz="2000" dirty="0" smtClean="0"/>
              <a:t> الكاذب </a:t>
            </a:r>
            <a:r>
              <a:rPr lang="en-US" sz="2000" dirty="0" smtClean="0"/>
              <a:t>False </a:t>
            </a:r>
            <a:r>
              <a:rPr lang="en-US" sz="2000" dirty="0" err="1" smtClean="0"/>
              <a:t>paranchymatous</a:t>
            </a:r>
            <a:r>
              <a:rPr lang="en-US" sz="2000" dirty="0" smtClean="0"/>
              <a:t> </a:t>
            </a:r>
            <a:r>
              <a:rPr lang="en-US" sz="2000" dirty="0"/>
              <a:t>form </a:t>
            </a:r>
            <a:r>
              <a:rPr lang="ar-IQ" sz="2000" dirty="0" smtClean="0"/>
              <a:t> مثل </a:t>
            </a:r>
            <a:r>
              <a:rPr lang="en-US" sz="2000" i="1" dirty="0" err="1" smtClean="0"/>
              <a:t>Nemalion</a:t>
            </a:r>
            <a:endParaRPr lang="ar-IQ" sz="2000" i="1" dirty="0"/>
          </a:p>
        </p:txBody>
      </p:sp>
      <p:pic>
        <p:nvPicPr>
          <p:cNvPr id="3" name="Picture 2" descr="G:\chlorophyta\New folder\3Ulv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820" y="1666875"/>
            <a:ext cx="25336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1666875"/>
            <a:ext cx="25241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88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803</Words>
  <Application>Microsoft Office PowerPoint</Application>
  <PresentationFormat>عرض على الشاشة (3:4)‏</PresentationFormat>
  <Paragraphs>87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rtn</dc:creator>
  <cp:lastModifiedBy>Khaled Dabbas Almolaa</cp:lastModifiedBy>
  <cp:revision>64</cp:revision>
  <dcterms:created xsi:type="dcterms:W3CDTF">2015-10-02T17:51:04Z</dcterms:created>
  <dcterms:modified xsi:type="dcterms:W3CDTF">2019-06-01T10:33:09Z</dcterms:modified>
</cp:coreProperties>
</file>